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  <p:sldMasterId id="2147483738" r:id="rId2"/>
  </p:sldMasterIdLst>
  <p:notesMasterIdLst>
    <p:notesMasterId r:id="rId18"/>
  </p:notesMasterIdLst>
  <p:sldIdLst>
    <p:sldId id="256" r:id="rId3"/>
    <p:sldId id="257" r:id="rId4"/>
    <p:sldId id="267" r:id="rId5"/>
    <p:sldId id="276" r:id="rId6"/>
    <p:sldId id="258" r:id="rId7"/>
    <p:sldId id="270" r:id="rId8"/>
    <p:sldId id="275" r:id="rId9"/>
    <p:sldId id="262" r:id="rId10"/>
    <p:sldId id="272" r:id="rId11"/>
    <p:sldId id="271" r:id="rId12"/>
    <p:sldId id="263" r:id="rId13"/>
    <p:sldId id="277" r:id="rId14"/>
    <p:sldId id="264" r:id="rId15"/>
    <p:sldId id="274" r:id="rId16"/>
    <p:sldId id="266" r:id="rId1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B262DB-3D70-E248-F853-B04D10D6BD1D}" v="88" dt="2020-09-22T08:18:22.793"/>
    <p1510:client id="{1C4E06D7-CD17-4033-D8F0-3275B41D770D}" v="7" dt="2020-09-25T06:06:40.050"/>
    <p1510:client id="{31BC0508-9168-FC18-B963-A7DD1EF4A87B}" v="67" dt="2020-09-25T05:56:48.487"/>
    <p1510:client id="{3396A98D-A429-4624-2B20-7AAE3BAFFA76}" v="285" dt="2020-10-01T07:26:48.673"/>
    <p1510:client id="{437BF1E4-CE47-46EE-A84A-489EE0A11100}" v="1" dt="2020-09-22T08:09:22.795"/>
    <p1510:client id="{5C370D07-014E-A723-B8FD-F1A252291A45}" v="1" dt="2020-09-29T06:00:20.274"/>
    <p1510:client id="{5CF738F1-5F93-145A-4F83-A936C8619568}" v="15" dt="2020-09-29T06:30:59.336"/>
    <p1510:client id="{6012ADBE-138A-4093-9C77-D6BBF25E1E5B}" v="822" dt="2020-09-21T16:01:50.146"/>
    <p1510:client id="{71392F18-A27A-4202-4585-D3DDE46D6B2A}" v="39" dt="2020-09-27T22:20:10.494"/>
    <p1510:client id="{74DE4EFE-D5E8-A106-975E-048B3F35A19C}" v="386" dt="2020-09-29T02:56:16.212"/>
    <p1510:client id="{7EFEFC7C-42BB-769D-716A-4BB75FA36B24}" v="486" dt="2020-09-28T04:53:45.865"/>
    <p1510:client id="{9CFCC56D-189D-94CB-4CBA-7CF773364763}" v="2" dt="2020-09-29T06:49:19.773"/>
    <p1510:client id="{9EEDBD46-07B6-11D9-7AA9-AC37F143F738}" v="299" dt="2020-09-27T16:23:01.199"/>
    <p1510:client id="{AF18D39A-8D5F-8115-2A28-8A7BE535BA5F}" v="102" dt="2020-09-22T08:16:57.324"/>
    <p1510:client id="{CAD56732-B2F1-412F-9A3B-7D18C707A123}" v="11" dt="2020-09-25T06:06:34.695"/>
    <p1510:client id="{CC4B8AFC-A5B2-90C4-6EA6-B42C9105F222}" v="107" dt="2020-09-28T15:28:18.0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–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4B1156A-380E-4F78-BDF5-A606A8083BF9}" styleName="Medium Style 4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91EBBBCC-DAD2-459C-BE2E-F6DE35CF9A28}" styleName="Dark Style 2 –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269D01E-BC32-4049-B463-5C60D7B0CCD2}" styleName="Themed Style 2 –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–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7292A2E-F333-43FB-9621-5CBBE7FDCDCB}" styleName="Light Style 2 –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4DF13-3EA0-4B24-9E8A-E041BAE42453}" type="datetimeFigureOut">
              <a:rPr lang="en-GB"/>
              <a:t>02/10/2020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16FD5-EF47-41A2-B574-955473BFF66B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33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Scott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38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5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5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1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02227" y="3836215"/>
            <a:ext cx="8755087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227" y="5872281"/>
            <a:ext cx="8755087" cy="814427"/>
          </a:xfrm>
        </p:spPr>
        <p:txBody>
          <a:bodyPr>
            <a:normAutofit/>
          </a:bodyPr>
          <a:lstStyle>
            <a:lvl1pPr marL="0" indent="0" algn="r">
              <a:buNone/>
              <a:defRPr sz="3700" b="0" i="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189328"/>
            <a:ext cx="10994760" cy="1018033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2207361"/>
            <a:ext cx="10994760" cy="4275740"/>
          </a:xfrm>
        </p:spPr>
        <p:txBody>
          <a:bodyPr/>
          <a:lstStyle>
            <a:lvl1pPr algn="l">
              <a:defRPr sz="37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1" y="578507"/>
            <a:ext cx="9365905" cy="967132"/>
          </a:xfrm>
        </p:spPr>
        <p:txBody>
          <a:bodyPr>
            <a:normAutofit/>
          </a:bodyPr>
          <a:lstStyle>
            <a:lvl1pPr algn="l">
              <a:defRPr sz="480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1" y="1596541"/>
            <a:ext cx="9365905" cy="4681415"/>
          </a:xfrm>
        </p:spPr>
        <p:txBody>
          <a:bodyPr/>
          <a:lstStyle>
            <a:lvl1pPr>
              <a:defRPr sz="37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392934"/>
            <a:ext cx="10994760" cy="1018033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839" y="2410967"/>
            <a:ext cx="5386917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tx1"/>
                </a:solidFill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9" y="3040829"/>
            <a:ext cx="5386917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700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00">
                <a:solidFill>
                  <a:schemeClr val="tx1"/>
                </a:solidFill>
              </a:defRPr>
            </a:lvl4pPr>
            <a:lvl5pPr algn="ctr">
              <a:defRPr sz="2100">
                <a:solidFill>
                  <a:schemeClr val="tx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1" y="2410967"/>
            <a:ext cx="5389033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tx1"/>
                </a:solidFill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3040829"/>
            <a:ext cx="5389033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700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00">
                <a:solidFill>
                  <a:schemeClr val="tx1"/>
                </a:solidFill>
              </a:defRPr>
            </a:lvl4pPr>
            <a:lvl5pPr algn="ctr">
              <a:defRPr sz="2100">
                <a:solidFill>
                  <a:schemeClr val="tx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17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7967" y="3101618"/>
            <a:ext cx="1951712" cy="70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38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92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75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36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219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02-Oct-20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1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6" r:id="rId5"/>
    <p:sldLayoutId id="2147483730" r:id="rId6"/>
    <p:sldLayoutId id="2147483731" r:id="rId7"/>
    <p:sldLayoutId id="2147483732" r:id="rId8"/>
    <p:sldLayoutId id="2147483735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02-Oct-20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12200" y="6951663"/>
            <a:ext cx="1118616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9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66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1107505"/>
          </a:xfrm>
        </p:spPr>
        <p:txBody>
          <a:bodyPr anchor="b">
            <a:normAutofit fontScale="90000"/>
          </a:bodyPr>
          <a:lstStyle/>
          <a:p>
            <a:r>
              <a:rPr lang="en-GB" sz="5400">
                <a:solidFill>
                  <a:srgbClr val="FFFFFF"/>
                </a:solidFill>
              </a:rPr>
              <a:t>E-STIU APPLICATION</a:t>
            </a:r>
            <a:br>
              <a:rPr lang="en-GB" sz="5400"/>
            </a:br>
            <a:endParaRPr lang="en-GB" sz="20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9183" y="2250505"/>
            <a:ext cx="9781327" cy="2056617"/>
          </a:xfrm>
        </p:spPr>
        <p:txBody>
          <a:bodyPr anchor="t">
            <a:normAutofit/>
          </a:bodyPr>
          <a:lstStyle/>
          <a:p>
            <a:r>
              <a:rPr lang="en-GB" sz="2200">
                <a:solidFill>
                  <a:schemeClr val="bg1"/>
                </a:solidFill>
                <a:cs typeface="Segoe UI"/>
              </a:rPr>
              <a:t>"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One touch to a better future"</a:t>
            </a:r>
            <a:endParaRPr lang="en-GB" sz="2200">
              <a:solidFill>
                <a:schemeClr val="bg1"/>
              </a:solidFill>
              <a:cs typeface="Segoe UI"/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ABADC30-5B35-4B3A-A190-A41690B3C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473" y="3432510"/>
            <a:ext cx="5063288" cy="229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6068" y="1404615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US" sz="2400" b="1" u="sng">
                <a:solidFill>
                  <a:srgbClr val="C00000"/>
                </a:solidFill>
                <a:highlight>
                  <a:srgbClr val="C0C0C0"/>
                </a:highlight>
                <a:latin typeface="Calibri"/>
                <a:cs typeface="Calibri"/>
              </a:rPr>
              <a:t>Constraints, Assumptions, Risks and Dependencies</a:t>
            </a:r>
            <a:endParaRPr lang="en-GB" sz="2400">
              <a:solidFill>
                <a:srgbClr val="C00000"/>
              </a:solidFill>
              <a:highlight>
                <a:srgbClr val="C0C0C0"/>
              </a:highlight>
              <a:ea typeface="+mj-lt"/>
              <a:cs typeface="+mj-lt"/>
            </a:endParaRPr>
          </a:p>
          <a:p>
            <a:endParaRPr lang="en-GB" sz="5400">
              <a:solidFill>
                <a:srgbClr val="FFFFFF"/>
              </a:solidFill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9B092D-83A2-416C-839B-CA7B80B98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632240"/>
              </p:ext>
            </p:extLst>
          </p:nvPr>
        </p:nvGraphicFramePr>
        <p:xfrm>
          <a:off x="723900" y="1657350"/>
          <a:ext cx="10348747" cy="479203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179218">
                  <a:extLst>
                    <a:ext uri="{9D8B030D-6E8A-4147-A177-3AD203B41FA5}">
                      <a16:colId xmlns:a16="http://schemas.microsoft.com/office/drawing/2014/main" val="2902126826"/>
                    </a:ext>
                  </a:extLst>
                </a:gridCol>
                <a:gridCol w="5169529">
                  <a:extLst>
                    <a:ext uri="{9D8B030D-6E8A-4147-A177-3AD203B41FA5}">
                      <a16:colId xmlns:a16="http://schemas.microsoft.com/office/drawing/2014/main" val="564418263"/>
                    </a:ext>
                  </a:extLst>
                </a:gridCol>
              </a:tblGrid>
              <a:tr h="985860"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Constraints​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Password limitation, Internet connection, Data storage​,</a:t>
                      </a:r>
                    </a:p>
                    <a:p>
                      <a:pPr lvl="0">
                        <a:buNone/>
                      </a:pPr>
                      <a:r>
                        <a:rPr lang="en-GB" sz="1400">
                          <a:effectLst/>
                        </a:rPr>
                        <a:t>University regulations.</a:t>
                      </a:r>
                    </a:p>
                    <a:p>
                      <a:pPr lvl="0">
                        <a:buNone/>
                      </a:pPr>
                      <a:endParaRPr lang="en-GB" sz="140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421385"/>
                  </a:ext>
                </a:extLst>
              </a:tr>
              <a:tr h="1272885"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Assumptions​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Fully functional, Easy to access/use, Understandable for all ages, multi-factor authentication​, High security.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503117"/>
                  </a:ext>
                </a:extLst>
              </a:tr>
              <a:tr h="1260405"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Risks​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Information leaks, System malfunction due to weak internet,​</a:t>
                      </a:r>
                      <a:endParaRPr lang="en-GB">
                        <a:effectLst/>
                      </a:endParaRPr>
                    </a:p>
                    <a:p>
                      <a:pPr lvl="0">
                        <a:buNone/>
                      </a:pPr>
                      <a:r>
                        <a:rPr lang="en-GB" sz="1400">
                          <a:effectLst/>
                        </a:rPr>
                        <a:t>Capital chain rupture, The government or university put forward new policies to limit it, Low data storage and problems in coding by developers.​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031297"/>
                  </a:ext>
                </a:extLst>
              </a:tr>
              <a:tr h="1272885"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Dependencies​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>
                          <a:effectLst/>
                        </a:rPr>
                        <a:t>Internet opinion, University usage, Programmers/Coders/App developers, Feedback, Investment institutions.</a:t>
                      </a:r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76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1034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E-STIU Gantt Chart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C3B218-9A5A-4418-B8EF-CAA65C96E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43" y="1956848"/>
            <a:ext cx="11035892" cy="444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19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3068" y="15178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4305" y="124128"/>
            <a:ext cx="10190071" cy="1107505"/>
          </a:xfrm>
        </p:spPr>
        <p:txBody>
          <a:bodyPr anchor="b">
            <a:normAutofit fontScale="90000"/>
          </a:bodyPr>
          <a:lstStyle/>
          <a:p>
            <a:r>
              <a:rPr lang="en-GB" sz="5400" u="sng" dirty="0">
                <a:solidFill>
                  <a:srgbClr val="FFFFFF"/>
                </a:solidFill>
              </a:rPr>
              <a:t>Scorecard</a:t>
            </a:r>
            <a:br>
              <a:rPr lang="en-GB" sz="5400" dirty="0"/>
            </a:br>
            <a:endParaRPr lang="en-GB" sz="2000" dirty="0">
              <a:solidFill>
                <a:srgbClr val="FFFFFF"/>
              </a:solidFill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4040478-7E57-4447-8644-733D0E1B9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089" y="957827"/>
            <a:ext cx="9272504" cy="565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71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190833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E-STIU BUDGET ANALSIS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7" descr="Table&#10;&#10;Description automatically generated">
            <a:extLst>
              <a:ext uri="{FF2B5EF4-FFF2-40B4-BE49-F238E27FC236}">
                <a16:creationId xmlns:a16="http://schemas.microsoft.com/office/drawing/2014/main" id="{6B517158-5C0F-4FD8-87C9-5B10982C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853" y="1393632"/>
            <a:ext cx="7904670" cy="507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57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190833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E-STIU BUDGET ANALSIS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9" descr="Table&#10;&#10;Description automatically generated">
            <a:extLst>
              <a:ext uri="{FF2B5EF4-FFF2-40B4-BE49-F238E27FC236}">
                <a16:creationId xmlns:a16="http://schemas.microsoft.com/office/drawing/2014/main" id="{09954736-5067-4CD0-A2E9-483774CC1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0" y="1521948"/>
            <a:ext cx="7839075" cy="504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44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6249" y="263646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>
                <a:solidFill>
                  <a:srgbClr val="FFFFFF"/>
                </a:solidFill>
              </a:rPr>
              <a:t>Thank you for Listening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105B5024-73D6-41DF-98BC-377D2E2957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" r="-215" b="7187"/>
          <a:stretch/>
        </p:blipFill>
        <p:spPr>
          <a:xfrm>
            <a:off x="3752600" y="2803859"/>
            <a:ext cx="4676779" cy="297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9633" y="2307655"/>
            <a:ext cx="10457602" cy="2056617"/>
          </a:xfrm>
        </p:spPr>
        <p:txBody>
          <a:bodyPr anchor="t">
            <a:normAutofit/>
          </a:bodyPr>
          <a:lstStyle/>
          <a:p>
            <a:r>
              <a:rPr lang="en-US" sz="2200" b="1">
                <a:solidFill>
                  <a:schemeClr val="bg1"/>
                </a:solidFill>
                <a:cs typeface="Segoe UI"/>
              </a:rPr>
              <a:t>E-STIU is an app designed for Stamford International Students and Staff to get easy information from both reg.stamford.edu and learn.stamford.edu.</a:t>
            </a:r>
          </a:p>
          <a:p>
            <a:endParaRPr lang="en-US" sz="2200" b="1">
              <a:solidFill>
                <a:schemeClr val="bg1"/>
              </a:solidFill>
              <a:cs typeface="Segoe UI"/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Subtitle 2">
            <a:extLst>
              <a:ext uri="{FF2B5EF4-FFF2-40B4-BE49-F238E27FC236}">
                <a16:creationId xmlns:a16="http://schemas.microsoft.com/office/drawing/2014/main" id="{ED4AC75F-950A-42F7-8B0F-FE7AADD275DE}"/>
              </a:ext>
            </a:extLst>
          </p:cNvPr>
          <p:cNvSpPr txBox="1">
            <a:spLocks/>
          </p:cNvSpPr>
          <p:nvPr/>
        </p:nvSpPr>
        <p:spPr>
          <a:xfrm>
            <a:off x="268179" y="4362646"/>
            <a:ext cx="4370361" cy="20566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200" b="1">
                <a:solidFill>
                  <a:schemeClr val="bg1"/>
                </a:solidFill>
                <a:cs typeface="Segoe UI"/>
              </a:rPr>
              <a:t>Design Team</a:t>
            </a:r>
            <a:endParaRPr lang="en-US">
              <a:solidFill>
                <a:schemeClr val="bg1"/>
              </a:solidFill>
            </a:endParaRP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Project Manager: Mr. Steven Bostock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Project Assistant:  Mr. Jeremiah </a:t>
            </a:r>
            <a:r>
              <a:rPr lang="en-US" sz="2200" b="1" err="1">
                <a:solidFill>
                  <a:schemeClr val="bg1"/>
                </a:solidFill>
                <a:cs typeface="Segoe UI"/>
              </a:rPr>
              <a:t>Pixly</a:t>
            </a:r>
            <a:endParaRPr lang="en-US" sz="2200" b="1">
              <a:solidFill>
                <a:schemeClr val="bg1"/>
              </a:solidFill>
              <a:cs typeface="Segoe UI"/>
            </a:endParaRP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Project Members: Mr. Yihang Gao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Ms. </a:t>
            </a:r>
            <a:r>
              <a:rPr lang="en-US" sz="2200" b="1" err="1">
                <a:solidFill>
                  <a:schemeClr val="bg1"/>
                </a:solidFill>
                <a:cs typeface="Segoe UI"/>
              </a:rPr>
              <a:t>Thaksaporn</a:t>
            </a:r>
            <a:r>
              <a:rPr lang="en-US" sz="2200" b="1">
                <a:solidFill>
                  <a:schemeClr val="bg1"/>
                </a:solidFill>
                <a:cs typeface="Segoe UI"/>
              </a:rPr>
              <a:t> </a:t>
            </a:r>
            <a:r>
              <a:rPr lang="en-US" sz="2200" b="1" err="1">
                <a:solidFill>
                  <a:schemeClr val="bg1"/>
                </a:solidFill>
                <a:cs typeface="Segoe UI"/>
              </a:rPr>
              <a:t>Kumkaew</a:t>
            </a:r>
            <a:endParaRPr lang="en-US" sz="2200" b="1">
              <a:solidFill>
                <a:schemeClr val="bg1"/>
              </a:solidFill>
              <a:cs typeface="Segoe UI"/>
            </a:endParaRP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Ms. </a:t>
            </a:r>
            <a:r>
              <a:rPr lang="en-US" sz="2200" b="1" err="1">
                <a:solidFill>
                  <a:schemeClr val="bg1"/>
                </a:solidFill>
                <a:cs typeface="Segoe UI"/>
              </a:rPr>
              <a:t>Fardina</a:t>
            </a:r>
            <a:r>
              <a:rPr lang="en-US" sz="2200" b="1">
                <a:solidFill>
                  <a:schemeClr val="bg1"/>
                </a:solidFill>
                <a:cs typeface="Segoe UI"/>
              </a:rPr>
              <a:t> Kabir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Mr. Fan Yang</a:t>
            </a:r>
          </a:p>
          <a:p>
            <a:pPr algn="just"/>
            <a:endParaRPr lang="en-US" sz="2200" b="1">
              <a:solidFill>
                <a:schemeClr val="bg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9930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371098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>
                <a:solidFill>
                  <a:srgbClr val="FFFFFF"/>
                </a:solidFill>
              </a:rPr>
              <a:t>Key </a:t>
            </a:r>
            <a:r>
              <a:rPr lang="en-GB" sz="5400" err="1">
                <a:solidFill>
                  <a:srgbClr val="FFFFFF"/>
                </a:solidFill>
              </a:rPr>
              <a:t>StakeHolders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08B5F12-5C0E-42B8-8DDB-8FF3EA821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209761"/>
              </p:ext>
            </p:extLst>
          </p:nvPr>
        </p:nvGraphicFramePr>
        <p:xfrm>
          <a:off x="905773" y="1797169"/>
          <a:ext cx="10821606" cy="475075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410803">
                  <a:extLst>
                    <a:ext uri="{9D8B030D-6E8A-4147-A177-3AD203B41FA5}">
                      <a16:colId xmlns:a16="http://schemas.microsoft.com/office/drawing/2014/main" val="2379893418"/>
                    </a:ext>
                  </a:extLst>
                </a:gridCol>
                <a:gridCol w="5410803">
                  <a:extLst>
                    <a:ext uri="{9D8B030D-6E8A-4147-A177-3AD203B41FA5}">
                      <a16:colId xmlns:a16="http://schemas.microsoft.com/office/drawing/2014/main" val="1272030767"/>
                    </a:ext>
                  </a:extLst>
                </a:gridCol>
              </a:tblGrid>
              <a:tr h="883862"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Client​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Stamford International University​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9980698"/>
                  </a:ext>
                </a:extLst>
              </a:tr>
              <a:tr h="856241"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Sponsor​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Teacher Siriporn </a:t>
                      </a:r>
                      <a:r>
                        <a:rPr lang="en-GB" err="1">
                          <a:effectLst/>
                        </a:rPr>
                        <a:t>Thitalampoon</a:t>
                      </a:r>
                      <a:r>
                        <a:rPr lang="en-GB">
                          <a:effectLst/>
                        </a:rPr>
                        <a:t>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547138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Project Manager​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Mr. Steven Bostock​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794079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Project assistant​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Mr. Jeremiah Pixley​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13024"/>
                  </a:ext>
                </a:extLst>
              </a:tr>
              <a:tr h="1961064"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Project Members​</a:t>
                      </a:r>
                    </a:p>
                    <a:p>
                      <a:pPr rtl="0" fontAlgn="base"/>
                      <a:r>
                        <a:rPr lang="en-GB">
                          <a:effectLst/>
                        </a:rPr>
                        <a:t>​</a:t>
                      </a:r>
                      <a:br>
                        <a:rPr lang="en-GB">
                          <a:effectLst/>
                        </a:rPr>
                      </a:br>
                      <a:r>
                        <a:rPr lang="en-GB">
                          <a:effectLst/>
                        </a:rPr>
                        <a:t>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GB">
                          <a:effectLst/>
                        </a:rPr>
                        <a:t>Mr. Fan Yang​</a:t>
                      </a:r>
                    </a:p>
                    <a:p>
                      <a:pPr rtl="0" fontAlgn="base"/>
                      <a:r>
                        <a:rPr lang="en-GB">
                          <a:effectLst/>
                        </a:rPr>
                        <a:t>Mr. Yihang Guo​</a:t>
                      </a:r>
                    </a:p>
                    <a:p>
                      <a:pPr rtl="0" fontAlgn="base"/>
                      <a:r>
                        <a:rPr lang="en-GB" err="1">
                          <a:effectLst/>
                        </a:rPr>
                        <a:t>Ms.Thaksaporn</a:t>
                      </a:r>
                      <a:r>
                        <a:rPr lang="en-GB">
                          <a:effectLst/>
                        </a:rPr>
                        <a:t> </a:t>
                      </a:r>
                      <a:r>
                        <a:rPr lang="en-GB" err="1">
                          <a:effectLst/>
                        </a:rPr>
                        <a:t>Kumkaew</a:t>
                      </a:r>
                      <a:r>
                        <a:rPr lang="en-GB">
                          <a:effectLst/>
                        </a:rPr>
                        <a:t>​</a:t>
                      </a:r>
                    </a:p>
                    <a:p>
                      <a:pPr rtl="0" fontAlgn="base"/>
                      <a:r>
                        <a:rPr lang="en-GB" err="1">
                          <a:effectLst/>
                        </a:rPr>
                        <a:t>Ms.Fardina</a:t>
                      </a:r>
                      <a:r>
                        <a:rPr lang="en-GB">
                          <a:effectLst/>
                        </a:rPr>
                        <a:t> Kabir​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321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963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9600" y="59109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Goals of E-STIU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9183" y="2250505"/>
            <a:ext cx="9781327" cy="3675867"/>
          </a:xfrm>
        </p:spPr>
        <p:txBody>
          <a:bodyPr anchor="t">
            <a:normAutofit/>
          </a:bodyPr>
          <a:lstStyle/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Receive approval from Stamford Internatnal University.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Gather materials and staff members.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Design UI for E-STIU that is simple but stylish.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Implement a grade tracking system.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Be able to receive and send accouncements.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Track 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forigne</a:t>
            </a:r>
            <a:r>
              <a:rPr lang="en-US" sz="2200" b="1">
                <a:solidFill>
                  <a:schemeClr val="bg1"/>
                </a:solidFill>
                <a:cs typeface="Segoe UI"/>
              </a:rPr>
              <a:t> students Visa dates and announcements.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endParaRPr lang="en-US" sz="2200" b="1">
              <a:solidFill>
                <a:schemeClr val="bg1"/>
              </a:solidFill>
              <a:cs typeface="Segoe UI"/>
            </a:endParaRPr>
          </a:p>
          <a:p>
            <a:pPr marL="342900" indent="-342900" algn="just">
              <a:buFont typeface="Arial" panose="020B0504020202020204" pitchFamily="34" charset="0"/>
              <a:buChar char="•"/>
            </a:pPr>
            <a:endParaRPr lang="en-US" sz="2200" b="1">
              <a:solidFill>
                <a:schemeClr val="bg1"/>
              </a:solidFill>
              <a:cs typeface="Segoe UI"/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28357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Intended features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9183" y="2250505"/>
            <a:ext cx="9781327" cy="2551917"/>
          </a:xfrm>
        </p:spPr>
        <p:txBody>
          <a:bodyPr anchor="t">
            <a:normAutofit/>
          </a:bodyPr>
          <a:lstStyle/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Understandable UI for all users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Combines information from both websites.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Visa notifications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Grade Tracking for each student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r>
              <a:rPr lang="en-US" sz="2200" b="1">
                <a:solidFill>
                  <a:schemeClr val="bg1"/>
                </a:solidFill>
                <a:cs typeface="Segoe UI"/>
              </a:rPr>
              <a:t>Receive announcements from Stamford, Classes, Students and Events</a:t>
            </a:r>
          </a:p>
          <a:p>
            <a:pPr marL="342900" indent="-342900" algn="just">
              <a:buFont typeface="Arial" panose="020B0504020202020204" pitchFamily="34" charset="0"/>
              <a:buChar char="•"/>
            </a:pPr>
            <a:endParaRPr lang="en-US" sz="2200" b="1">
              <a:solidFill>
                <a:schemeClr val="bg1"/>
              </a:solidFill>
              <a:cs typeface="Segoe UI"/>
            </a:endParaRPr>
          </a:p>
          <a:p>
            <a:pPr marL="342900" indent="-342900" algn="just">
              <a:buFont typeface="Arial" panose="020B0504020202020204" pitchFamily="34" charset="0"/>
              <a:buChar char="•"/>
            </a:pPr>
            <a:endParaRPr lang="en-US" sz="2200" b="1">
              <a:solidFill>
                <a:schemeClr val="bg1"/>
              </a:solidFill>
              <a:cs typeface="Segoe UI"/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7511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5AD67E0-AD1F-43A1-AF24-55A0C1BBC9A3}"/>
              </a:ext>
            </a:extLst>
          </p:cNvPr>
          <p:cNvSpPr txBox="1"/>
          <p:nvPr/>
        </p:nvSpPr>
        <p:spPr>
          <a:xfrm>
            <a:off x="8484559" y="2724444"/>
            <a:ext cx="365760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chemeClr val="bg1">
                    <a:lumMod val="75000"/>
                  </a:schemeClr>
                </a:solidFill>
                <a:latin typeface="Bradley Hand ITC"/>
                <a:cs typeface="Calibri"/>
              </a:rPr>
              <a:t>Bug fixing and launch</a:t>
            </a:r>
          </a:p>
        </p:txBody>
      </p:sp>
      <p:pic>
        <p:nvPicPr>
          <p:cNvPr id="16" name="Picture 16" descr="A picture containing green, sitting, light, night&#10;&#10;Description automatically generated">
            <a:extLst>
              <a:ext uri="{FF2B5EF4-FFF2-40B4-BE49-F238E27FC236}">
                <a16:creationId xmlns:a16="http://schemas.microsoft.com/office/drawing/2014/main" id="{AEDF2F8E-7B05-434B-9F36-2E742552E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76" y="440"/>
            <a:ext cx="12193437" cy="685621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18177B-A9D6-4BA6-BA14-05C19EC63268}"/>
              </a:ext>
            </a:extLst>
          </p:cNvPr>
          <p:cNvSpPr txBox="1"/>
          <p:nvPr/>
        </p:nvSpPr>
        <p:spPr>
          <a:xfrm>
            <a:off x="6981825" y="400049"/>
            <a:ext cx="5210175" cy="784830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300">
                <a:solidFill>
                  <a:srgbClr val="BFBFBF"/>
                </a:solidFill>
              </a:rPr>
              <a:t>Roadmap of E-STIU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C1CCE-FDFB-41FC-8450-DDEE0EC0415F}"/>
              </a:ext>
            </a:extLst>
          </p:cNvPr>
          <p:cNvSpPr txBox="1"/>
          <p:nvPr/>
        </p:nvSpPr>
        <p:spPr>
          <a:xfrm>
            <a:off x="489548" y="2897757"/>
            <a:ext cx="2723072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rgbClr val="BFBFBF"/>
                </a:solidFill>
                <a:latin typeface="Bradley Hand ITC"/>
                <a:cs typeface="Calibri"/>
              </a:rPr>
              <a:t>Begin development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A3F165-505F-44A4-8CEB-DE426A3AB50E}"/>
              </a:ext>
            </a:extLst>
          </p:cNvPr>
          <p:cNvSpPr txBox="1"/>
          <p:nvPr/>
        </p:nvSpPr>
        <p:spPr>
          <a:xfrm>
            <a:off x="938843" y="4583504"/>
            <a:ext cx="21048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 b="1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  <a:cs typeface="Calibri"/>
              </a:rPr>
              <a:t>July 22, 2020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32D373-BEF7-4000-AB22-0FB4067065E0}"/>
              </a:ext>
            </a:extLst>
          </p:cNvPr>
          <p:cNvSpPr txBox="1"/>
          <p:nvPr/>
        </p:nvSpPr>
        <p:spPr>
          <a:xfrm>
            <a:off x="2121381" y="4587098"/>
            <a:ext cx="2363639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1900">
                <a:solidFill>
                  <a:schemeClr val="bg1">
                    <a:lumMod val="75000"/>
                  </a:schemeClr>
                </a:solidFill>
                <a:latin typeface="Bradley Hand ITC"/>
                <a:cs typeface="Calibri"/>
              </a:rPr>
              <a:t>UI-Development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121765-80D9-43DC-994C-2A3F78AC6C02}"/>
              </a:ext>
            </a:extLst>
          </p:cNvPr>
          <p:cNvSpPr txBox="1"/>
          <p:nvPr/>
        </p:nvSpPr>
        <p:spPr>
          <a:xfrm>
            <a:off x="2465905" y="3140804"/>
            <a:ext cx="1908851" cy="3539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5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  <a:cs typeface="Calibri"/>
              </a:rPr>
              <a:t>August 31, 2020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5890B9-5915-4740-A500-BB638D4FE571}"/>
              </a:ext>
            </a:extLst>
          </p:cNvPr>
          <p:cNvSpPr txBox="1"/>
          <p:nvPr/>
        </p:nvSpPr>
        <p:spPr>
          <a:xfrm>
            <a:off x="3807124" y="2851031"/>
            <a:ext cx="1644771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chemeClr val="bg1">
                    <a:lumMod val="75000"/>
                  </a:schemeClr>
                </a:solidFill>
                <a:latin typeface="Bradley Hand ITC"/>
                <a:cs typeface="Calibri"/>
              </a:rPr>
              <a:t>Grade tracker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2B85F3-6B33-40E2-849A-304EE1CD8F31}"/>
              </a:ext>
            </a:extLst>
          </p:cNvPr>
          <p:cNvSpPr txBox="1"/>
          <p:nvPr/>
        </p:nvSpPr>
        <p:spPr>
          <a:xfrm>
            <a:off x="3896983" y="4579909"/>
            <a:ext cx="36576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  <a:cs typeface="Calibri"/>
              </a:rPr>
              <a:t>October  31,2020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87564D-3E3A-452D-8F21-0F9A9F02A477}"/>
              </a:ext>
            </a:extLst>
          </p:cNvPr>
          <p:cNvSpPr txBox="1"/>
          <p:nvPr/>
        </p:nvSpPr>
        <p:spPr>
          <a:xfrm>
            <a:off x="4978879" y="4224068"/>
            <a:ext cx="2363637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rgbClr val="BFBFBF"/>
                </a:solidFill>
                <a:latin typeface="Bradley Hand ITC"/>
                <a:cs typeface="Calibri"/>
              </a:rPr>
              <a:t>Minor testing phase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E92B07-B770-4D7C-8262-DCD4AEE6FB19}"/>
              </a:ext>
            </a:extLst>
          </p:cNvPr>
          <p:cNvSpPr txBox="1"/>
          <p:nvPr/>
        </p:nvSpPr>
        <p:spPr>
          <a:xfrm>
            <a:off x="5169379" y="3134984"/>
            <a:ext cx="237801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</a:rPr>
              <a:t>November 31, 2020</a:t>
            </a:r>
            <a:endParaRPr lang="en-GB" sz="1400">
              <a:latin typeface="Bradley Hand ITC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A492E2-0FEA-47C9-A093-0E9B5F47E200}"/>
              </a:ext>
            </a:extLst>
          </p:cNvPr>
          <p:cNvSpPr txBox="1"/>
          <p:nvPr/>
        </p:nvSpPr>
        <p:spPr>
          <a:xfrm>
            <a:off x="7157050" y="3095445"/>
            <a:ext cx="1285337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chemeClr val="bg1">
                    <a:lumMod val="75000"/>
                  </a:schemeClr>
                </a:solidFill>
                <a:latin typeface="Bradley Hand ITC"/>
                <a:cs typeface="Calibri"/>
              </a:rPr>
              <a:t>Visa tab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6FDA04-E00F-4324-9E7C-443CBFF0C069}"/>
              </a:ext>
            </a:extLst>
          </p:cNvPr>
          <p:cNvSpPr txBox="1"/>
          <p:nvPr/>
        </p:nvSpPr>
        <p:spPr>
          <a:xfrm>
            <a:off x="6714945" y="4594286"/>
            <a:ext cx="36576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</a:rPr>
              <a:t>December 31, 2020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60375D-05E1-4268-B248-23379AF6206B}"/>
              </a:ext>
            </a:extLst>
          </p:cNvPr>
          <p:cNvSpPr txBox="1"/>
          <p:nvPr/>
        </p:nvSpPr>
        <p:spPr>
          <a:xfrm>
            <a:off x="7998124" y="4252824"/>
            <a:ext cx="365760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900">
                <a:solidFill>
                  <a:schemeClr val="bg1">
                    <a:lumMod val="75000"/>
                  </a:schemeClr>
                </a:solidFill>
                <a:latin typeface="Bradley Hand ITC"/>
                <a:cs typeface="Calibri"/>
              </a:rPr>
              <a:t>Major testing phase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C6E5D1-D1ED-4C8F-BEA9-EA2CDC3C8103}"/>
              </a:ext>
            </a:extLst>
          </p:cNvPr>
          <p:cNvSpPr txBox="1"/>
          <p:nvPr/>
        </p:nvSpPr>
        <p:spPr>
          <a:xfrm>
            <a:off x="8303643" y="3149360"/>
            <a:ext cx="144348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</a:rPr>
              <a:t>May 31, 2021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A32270-5558-494C-BF15-B29F11063B27}"/>
              </a:ext>
            </a:extLst>
          </p:cNvPr>
          <p:cNvSpPr txBox="1"/>
          <p:nvPr/>
        </p:nvSpPr>
        <p:spPr>
          <a:xfrm>
            <a:off x="9935474" y="4579909"/>
            <a:ext cx="21048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>
                <a:solidFill>
                  <a:schemeClr val="accent6">
                    <a:lumMod val="60000"/>
                    <a:lumOff val="40000"/>
                  </a:schemeClr>
                </a:solidFill>
                <a:latin typeface="Bradley Hand ITC"/>
              </a:rPr>
              <a:t>June 31, 2021</a:t>
            </a:r>
            <a:endParaRPr lang="en-GB" sz="1400">
              <a:solidFill>
                <a:schemeClr val="accent6">
                  <a:lumMod val="60000"/>
                  <a:lumOff val="40000"/>
                </a:schemeClr>
              </a:solidFill>
              <a:latin typeface="Bradley Hand ITC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03E768-085A-4B2C-A370-A6326DB670B1}"/>
              </a:ext>
            </a:extLst>
          </p:cNvPr>
          <p:cNvSpPr txBox="1"/>
          <p:nvPr/>
        </p:nvSpPr>
        <p:spPr>
          <a:xfrm>
            <a:off x="9962055" y="307777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>
                <a:solidFill>
                  <a:schemeClr val="bg1">
                    <a:lumMod val="65000"/>
                  </a:schemeClr>
                </a:solidFill>
                <a:latin typeface="Bradley Hand ITC"/>
                <a:cs typeface="Calibri"/>
              </a:rPr>
              <a:t>Launch</a:t>
            </a:r>
          </a:p>
        </p:txBody>
      </p:sp>
    </p:spTree>
    <p:extLst>
      <p:ext uri="{BB962C8B-B14F-4D97-AF65-F5344CB8AC3E}">
        <p14:creationId xmlns:p14="http://schemas.microsoft.com/office/powerpoint/2010/main" val="154923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3425" y="68634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E-STIU UI</a:t>
            </a:r>
            <a:endParaRPr lang="en-US"/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76AE78-E94C-4999-86FF-403AF7E03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1835727"/>
            <a:ext cx="5715000" cy="4405745"/>
          </a:xfrm>
          <a:prstGeom prst="rect">
            <a:avLst/>
          </a:prstGeom>
        </p:spPr>
      </p:pic>
      <p:pic>
        <p:nvPicPr>
          <p:cNvPr id="10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CEAAA93F-676A-4147-9B70-90B6E8AD8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35727"/>
            <a:ext cx="5724525" cy="443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88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00" y="63058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GB" sz="5400" u="sng">
                <a:solidFill>
                  <a:srgbClr val="FFFFFF"/>
                </a:solidFill>
              </a:rPr>
              <a:t>E-STIU  WBS</a:t>
            </a: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0C678B-2F84-452F-BF61-B4BD49A35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155" y="1285304"/>
            <a:ext cx="7220960" cy="526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4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05E8356-991A-42E6-94D1-AA8C6BC283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1034" y="730201"/>
            <a:ext cx="10190071" cy="1107505"/>
          </a:xfrm>
        </p:spPr>
        <p:txBody>
          <a:bodyPr anchor="b">
            <a:normAutofit/>
          </a:bodyPr>
          <a:lstStyle/>
          <a:p>
            <a:r>
              <a:rPr lang="en-US" sz="2800" b="1" u="sng">
                <a:solidFill>
                  <a:srgbClr val="C00000"/>
                </a:solidFill>
                <a:highlight>
                  <a:srgbClr val="C0C0C0"/>
                </a:highlight>
                <a:latin typeface="Calibri"/>
                <a:ea typeface="+mj-lt"/>
                <a:cs typeface="Calibri"/>
              </a:rPr>
              <a:t>S.W.O.T</a:t>
            </a:r>
          </a:p>
          <a:p>
            <a:endParaRPr lang="en-GB" sz="5400">
              <a:solidFill>
                <a:srgbClr val="FFFFFF"/>
              </a:solidFill>
            </a:endParaRPr>
          </a:p>
        </p:txBody>
      </p:sp>
      <p:grpSp>
        <p:nvGrpSpPr>
          <p:cNvPr id="23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929E19C-CA69-455E-8220-1F94840762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3879249"/>
              </p:ext>
            </p:extLst>
          </p:nvPr>
        </p:nvGraphicFramePr>
        <p:xfrm>
          <a:off x="814551" y="1129862"/>
          <a:ext cx="10626502" cy="5554782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730216">
                  <a:extLst>
                    <a:ext uri="{9D8B030D-6E8A-4147-A177-3AD203B41FA5}">
                      <a16:colId xmlns:a16="http://schemas.microsoft.com/office/drawing/2014/main" val="3969038141"/>
                    </a:ext>
                  </a:extLst>
                </a:gridCol>
                <a:gridCol w="8896286">
                  <a:extLst>
                    <a:ext uri="{9D8B030D-6E8A-4147-A177-3AD203B41FA5}">
                      <a16:colId xmlns:a16="http://schemas.microsoft.com/office/drawing/2014/main" val="1253147924"/>
                    </a:ext>
                  </a:extLst>
                </a:gridCol>
              </a:tblGrid>
              <a:tr h="1823161"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Strengths​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-Easy to use​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-Easy communication to students and teachers​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-For students and teachers and staff members only​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-Free​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-Combines both the websites into one app​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-Can be used on any platform (Except Gaming consoles)​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-Multi-factor authentication.​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818919"/>
                  </a:ext>
                </a:extLst>
              </a:tr>
              <a:tr h="1087501"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Weakness​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-Free​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-For students and teachers and staff members only​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-Needs a constant internet connection​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-Possibility of crashes​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680352"/>
                  </a:ext>
                </a:extLst>
              </a:tr>
              <a:tr h="831618"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Opportunity​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-Can be developed further​</a:t>
                      </a:r>
                      <a:endParaRPr lang="en-GB" dirty="0">
                        <a:effectLst/>
                      </a:endParaRPr>
                    </a:p>
                    <a:p>
                      <a:pPr fontAlgn="base"/>
                      <a:r>
                        <a:rPr lang="en-GB" sz="1400" dirty="0">
                          <a:effectLst/>
                        </a:rPr>
                        <a:t>-Can use the app to connect to other universities that are partnered to Stamford to improve the business and academic success of STIU.​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934643"/>
                  </a:ext>
                </a:extLst>
              </a:tr>
              <a:tr h="1812502"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Threats​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400" dirty="0">
                          <a:effectLst/>
                        </a:rPr>
                        <a:t>-Possibility of Security issues : ​</a:t>
                      </a:r>
                      <a:endParaRPr lang="en-GB" dirty="0">
                        <a:effectLst/>
                      </a:endParaRPr>
                    </a:p>
                    <a:p>
                      <a:pPr marL="342900" lvl="0" indent="-34290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>
                          <a:effectLst/>
                        </a:rPr>
                        <a:t>Encryption failure if consumer and enterprise devices do not have encryption enabled, then hackers may hack personal plain data.​</a:t>
                      </a:r>
                      <a:endParaRPr lang="en-GB" sz="1120" dirty="0">
                        <a:effectLst/>
                      </a:endParaRPr>
                    </a:p>
                    <a:p>
                      <a:pPr marL="342900" lvl="0" indent="-34290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>
                          <a:effectLst/>
                        </a:rPr>
                        <a:t>Setting of strong or weak passwords and its maintenance depends on users, e.g. if password is related to personal information, then can be hacked.​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>
                          <a:effectLst/>
                        </a:rPr>
                        <a:t>If account is hacked the hacker may be able to change personal information which will mess with the students or staff.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400">
                          <a:effectLst/>
                        </a:rPr>
                        <a:t>Hacker may cause server issues example: Server crash, Lag or shutdown</a:t>
                      </a:r>
                      <a:endParaRPr lang="en-GB" sz="140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393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865511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242F41"/>
      </a:dk2>
      <a:lt2>
        <a:srgbClr val="E2E8E2"/>
      </a:lt2>
      <a:accent1>
        <a:srgbClr val="CF38D8"/>
      </a:accent1>
      <a:accent2>
        <a:srgbClr val="8030C9"/>
      </a:accent2>
      <a:accent3>
        <a:srgbClr val="5343DA"/>
      </a:accent3>
      <a:accent4>
        <a:srgbClr val="2657C6"/>
      </a:accent4>
      <a:accent5>
        <a:srgbClr val="38ACD8"/>
      </a:accent5>
      <a:accent6>
        <a:srgbClr val="23B7A2"/>
      </a:accent6>
      <a:hlink>
        <a:srgbClr val="3F86BF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603</Words>
  <Application>Microsoft Office PowerPoint</Application>
  <PresentationFormat>Widescreen</PresentationFormat>
  <Paragraphs>98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Avenir Next LT Pro</vt:lpstr>
      <vt:lpstr>AvenirNext LT Pro Medium</vt:lpstr>
      <vt:lpstr>Bradley Hand ITC</vt:lpstr>
      <vt:lpstr>Calibri</vt:lpstr>
      <vt:lpstr>Rockwell</vt:lpstr>
      <vt:lpstr>Segoe UI</vt:lpstr>
      <vt:lpstr>ExploreVTI</vt:lpstr>
      <vt:lpstr>Office Theme</vt:lpstr>
      <vt:lpstr>E-STIU APPLICATION </vt:lpstr>
      <vt:lpstr>Introduction</vt:lpstr>
      <vt:lpstr>Key StakeHolders</vt:lpstr>
      <vt:lpstr>Goals of E-STIU</vt:lpstr>
      <vt:lpstr>Intended features</vt:lpstr>
      <vt:lpstr>PowerPoint Presentation</vt:lpstr>
      <vt:lpstr>E-STIU UI</vt:lpstr>
      <vt:lpstr>E-STIU  WBS</vt:lpstr>
      <vt:lpstr>S.W.O.T </vt:lpstr>
      <vt:lpstr>Constraints, Assumptions, Risks and Dependencies </vt:lpstr>
      <vt:lpstr>E-STIU Gantt Chart</vt:lpstr>
      <vt:lpstr>Scorecard </vt:lpstr>
      <vt:lpstr>E-STIU BUDGET ANALSIS</vt:lpstr>
      <vt:lpstr>E-STIU BUDGET ANALSIS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Fardina Kabir</cp:lastModifiedBy>
  <cp:revision>27</cp:revision>
  <dcterms:created xsi:type="dcterms:W3CDTF">2020-09-21T15:16:40Z</dcterms:created>
  <dcterms:modified xsi:type="dcterms:W3CDTF">2020-10-02T07:51:20Z</dcterms:modified>
</cp:coreProperties>
</file>

<file path=docProps/thumbnail.jpeg>
</file>